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Proxima Nova Extrabold"/>
      <p:bold r:id="rId28"/>
    </p:embeddedFont>
    <p:embeddedFont>
      <p:font typeface="Roboto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ProximaNovaExtrabold-bold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Light-italic.fntdata"/><Relationship Id="rId30" Type="http://schemas.openxmlformats.org/officeDocument/2006/relationships/font" Target="fonts/RobotoLigh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Ligh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74bf3c90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74bf3c90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Mencionar la condicion del valor COST PER RESULT 0 cerca de cero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(duda para predecir le valor mas bajo)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74bf3c90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874bf3c90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5715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212529"/>
                </a:solidFill>
                <a:highlight>
                  <a:schemeClr val="lt1"/>
                </a:highlight>
              </a:rPr>
              <a:t>|| Norma, valor absoluto</a:t>
            </a:r>
            <a:endParaRPr sz="1400">
              <a:solidFill>
                <a:srgbClr val="212529"/>
              </a:solidFill>
              <a:highlight>
                <a:schemeClr val="lt1"/>
              </a:highlight>
            </a:endParaRPr>
          </a:p>
          <a:p>
            <a:pPr indent="0" lvl="0" marL="5715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212529"/>
                </a:solidFill>
                <a:highlight>
                  <a:schemeClr val="lt1"/>
                </a:highlight>
              </a:rPr>
              <a:t>α  is a constant (Alpha Parámetro de ajuste de regularización)</a:t>
            </a:r>
            <a:endParaRPr sz="1400">
              <a:solidFill>
                <a:srgbClr val="212529"/>
              </a:solidFill>
              <a:highlight>
                <a:schemeClr val="lt1"/>
              </a:highlight>
            </a:endParaRPr>
          </a:p>
          <a:p>
            <a:pPr indent="0" lvl="0" marL="5715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212529"/>
                </a:solidFill>
                <a:highlight>
                  <a:schemeClr val="lt1"/>
                </a:highlight>
              </a:rPr>
              <a:t>||w||1 is the ℓ1-norm of the coefficient vector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723306f71_0_2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723306f71_0_2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723306f71_0_2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723306f71_0_2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recomendó que a pesar de la problemática de los datos, no frustrarse, no abandonar, no desistir y continuar avanzando el problema/solución, con </a:t>
            </a:r>
            <a:r>
              <a:rPr lang="en"/>
              <a:t>más</a:t>
            </a:r>
            <a:r>
              <a:rPr lang="en"/>
              <a:t> datos, con técnicas (manuales, scrapping) o nuevas fuentes de datos que se puedan complementar.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mencionó que nos animemos a continuar y que puede darse el caso de colaborar con otras personas o proyectos que puedan tener problemas o temáticas similares.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brindó ayuda para poder reunirnos y platicar con una mentora tapatía que aborda una temática similar :) (Nayelli..)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6029af7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86029af7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recomendó que a pesar de la problemática de los datos, no frustrarse, no abandonar, no desistir y continuar avanzando el problema/solución, con más datos, con técnicas (manuales, scrapping) o nuevas fuentes de datos que se puedan complementar.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mencionó que nos animemos a continuar y que puede darse el caso de colaborar con otras personas o proyectos que puedan tener problemas o temáticas similares.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brindó ayuda para poder reunirnos y platicar con una mentora tapatía que aborda una temática similar :) (Nayelli..)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8723306f71_0_2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8723306f71_0_2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74bf3c90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74bf3c90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recomendó que a pesar de la </a:t>
            </a:r>
            <a:r>
              <a:rPr lang="en"/>
              <a:t>problemática</a:t>
            </a:r>
            <a:r>
              <a:rPr lang="en"/>
              <a:t> de los datos, no </a:t>
            </a:r>
            <a:r>
              <a:rPr lang="en"/>
              <a:t>frustrarse, no abandonar, no desitir</a:t>
            </a:r>
            <a:r>
              <a:rPr lang="en"/>
              <a:t> y continuar avanzando el problema/solución, con mas datos, con </a:t>
            </a:r>
            <a:r>
              <a:rPr lang="en"/>
              <a:t>técnicas</a:t>
            </a:r>
            <a:r>
              <a:rPr lang="en"/>
              <a:t> (manuales, </a:t>
            </a:r>
            <a:r>
              <a:rPr lang="en"/>
              <a:t>scrapping</a:t>
            </a:r>
            <a:r>
              <a:rPr lang="en"/>
              <a:t>) o nuevas fuentes de datos que se puedan complementar.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mencionó que nos </a:t>
            </a:r>
            <a:r>
              <a:rPr lang="en"/>
              <a:t>animemos</a:t>
            </a:r>
            <a:r>
              <a:rPr lang="en"/>
              <a:t> a continuar y que puede darse el caso de colaborar con otras personas o proyectos que puedan tener problemas o </a:t>
            </a:r>
            <a:r>
              <a:rPr lang="en"/>
              <a:t>temáticas</a:t>
            </a:r>
            <a:r>
              <a:rPr lang="en"/>
              <a:t> similares.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brindó ayuda para poder reunirnos y platicar con una mentora tapatía que aborda una </a:t>
            </a:r>
            <a:r>
              <a:rPr lang="en"/>
              <a:t>temática</a:t>
            </a:r>
            <a:r>
              <a:rPr lang="en"/>
              <a:t> similar :) (Nayelli..)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723306f71_0_20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723306f71_0_2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874bf3c90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874bf3c90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La importancia de gestar y comprender el origen desde la </a:t>
            </a:r>
            <a:r>
              <a:rPr lang="en"/>
              <a:t>capacidad</a:t>
            </a:r>
            <a:r>
              <a:rPr lang="en"/>
              <a:t> de obtener y entender datos, existentes y soluciones creativas cuando hay conflicto con los datos.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723306f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8723306f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8723306f71_0_20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8723306f71_0_20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74bf3c90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Disclaimers 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Origen 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Sueño  </a:t>
            </a:r>
            <a:endParaRPr/>
          </a:p>
        </p:txBody>
      </p:sp>
      <p:sp>
        <p:nvSpPr>
          <p:cNvPr id="91" name="Google Shape;91;g874bf3c904_0_1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74bf3c90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74bf3c90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723306f71_0_17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723306f71_0_1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74bf3c90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74bf3c90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74bf3c90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74bf3c90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Explicar el problema a resolver...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Planteamiento del problema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Historia de los datos </a:t>
            </a:r>
            <a:r>
              <a:rPr i="1" lang="en" sz="2600">
                <a:solidFill>
                  <a:schemeClr val="dk2"/>
                </a:solidFill>
              </a:rPr>
              <a:t>“Datos para entender”</a:t>
            </a:r>
            <a:endParaRPr i="1" sz="2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problema</a:t>
            </a:r>
            <a:endParaRPr i="1" sz="2600">
              <a:solidFill>
                <a:schemeClr val="dk2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723306f71_0_20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723306f71_0_2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" name="Google Shape;5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" name="Google Shape;6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" name="Google Shape;2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" name="Google Shape;3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" name="Google Shape;4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8055" y="106750"/>
            <a:ext cx="1129475" cy="113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kaggle.com/aniketg11/support-tickets-classification" TargetMode="External"/><Relationship Id="rId4" Type="http://schemas.openxmlformats.org/officeDocument/2006/relationships/hyperlink" Target="https://www.kaggle.com/rakeshrau/social-network-ad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/>
          <p:nvPr>
            <p:ph type="ctrTitle"/>
          </p:nvPr>
        </p:nvSpPr>
        <p:spPr>
          <a:xfrm>
            <a:off x="229771" y="14230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Saturdays.AI</a:t>
            </a:r>
            <a:endParaRPr/>
          </a:p>
        </p:txBody>
      </p:sp>
      <p:sp>
        <p:nvSpPr>
          <p:cNvPr id="66" name="Google Shape;66;p13"/>
          <p:cNvSpPr txBox="1"/>
          <p:nvPr>
            <p:ph idx="1" type="subTitle"/>
          </p:nvPr>
        </p:nvSpPr>
        <p:spPr>
          <a:xfrm>
            <a:off x="311700" y="33257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Grupo Absolute Beginners</a:t>
            </a:r>
            <a:endParaRPr/>
          </a:p>
        </p:txBody>
      </p:sp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8974" y="395200"/>
            <a:ext cx="2310154" cy="2315826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7644575" y="4428550"/>
            <a:ext cx="1323900" cy="4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Mayo 2020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>
            <p:ph idx="1" type="body"/>
          </p:nvPr>
        </p:nvSpPr>
        <p:spPr>
          <a:xfrm>
            <a:off x="311700" y="1017725"/>
            <a:ext cx="8520600" cy="8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Objetivo: Predecir el valor de un campo o Feature que pueda dar el resultado o costo más bajo por campaña</a:t>
            </a:r>
            <a:endParaRPr sz="1500"/>
          </a:p>
        </p:txBody>
      </p:sp>
      <p:sp>
        <p:nvSpPr>
          <p:cNvPr id="210" name="Google Shape;2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Proyecto: Solución sugerida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211" name="Google Shape;211;p22"/>
          <p:cNvSpPr txBox="1"/>
          <p:nvPr>
            <p:ph idx="1" type="body"/>
          </p:nvPr>
        </p:nvSpPr>
        <p:spPr>
          <a:xfrm>
            <a:off x="362225" y="1764375"/>
            <a:ext cx="8520600" cy="28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Basado en el campo “</a:t>
            </a:r>
            <a:r>
              <a:rPr b="1" lang="en" sz="1400"/>
              <a:t>Cost per Result</a:t>
            </a:r>
            <a:r>
              <a:rPr lang="en" sz="1400"/>
              <a:t>” de una campaña como nuestra variable objetivo a predecir.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Cost per Result</a:t>
            </a:r>
            <a:r>
              <a:rPr lang="en" sz="1400"/>
              <a:t> =</a:t>
            </a:r>
            <a:r>
              <a:rPr lang="en" sz="1400"/>
              <a:t>The average cost per result from your ads.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Atributos: Para nuestro caso la edad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Solución propuesta inicial: Modelo de regresión lineal (LASSO)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750" y="1900875"/>
            <a:ext cx="4024972" cy="2509423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"/>
          <p:cNvSpPr txBox="1"/>
          <p:nvPr>
            <p:ph type="title"/>
          </p:nvPr>
        </p:nvSpPr>
        <p:spPr>
          <a:xfrm>
            <a:off x="311700" y="27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Proyecto: Solución sugerida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218" name="Google Shape;218;p23"/>
          <p:cNvSpPr txBox="1"/>
          <p:nvPr>
            <p:ph type="title"/>
          </p:nvPr>
        </p:nvSpPr>
        <p:spPr>
          <a:xfrm>
            <a:off x="311700" y="845650"/>
            <a:ext cx="23553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Marco teórico</a:t>
            </a:r>
            <a:endParaRPr b="1" sz="1600">
              <a:solidFill>
                <a:srgbClr val="000000"/>
              </a:solidFill>
            </a:endParaRPr>
          </a:p>
        </p:txBody>
      </p:sp>
      <p:sp>
        <p:nvSpPr>
          <p:cNvPr id="219" name="Google Shape;219;p23"/>
          <p:cNvSpPr txBox="1"/>
          <p:nvPr>
            <p:ph type="title"/>
          </p:nvPr>
        </p:nvSpPr>
        <p:spPr>
          <a:xfrm>
            <a:off x="363250" y="1317225"/>
            <a:ext cx="3816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000000"/>
                </a:solidFill>
              </a:rPr>
              <a:t>Regresión</a:t>
            </a:r>
            <a:r>
              <a:rPr lang="en" sz="1400">
                <a:solidFill>
                  <a:srgbClr val="000000"/>
                </a:solidFill>
              </a:rPr>
              <a:t> frente a clasificación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220" name="Google Shape;220;p23"/>
          <p:cNvSpPr txBox="1"/>
          <p:nvPr>
            <p:ph idx="1" type="body"/>
          </p:nvPr>
        </p:nvSpPr>
        <p:spPr>
          <a:xfrm>
            <a:off x="5152825" y="676350"/>
            <a:ext cx="3106200" cy="18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202124"/>
                </a:solidFill>
                <a:highlight>
                  <a:srgbClr val="FFFFFF"/>
                </a:highlight>
              </a:rPr>
              <a:t>LASSO</a:t>
            </a:r>
            <a:endParaRPr b="1" sz="14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-317500" lvl="0" marL="457200" marR="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Clr>
                <a:srgbClr val="202124"/>
              </a:buClr>
              <a:buSzPts val="1400"/>
              <a:buChar char="●"/>
            </a:pPr>
            <a:r>
              <a:rPr lang="en" sz="1400">
                <a:solidFill>
                  <a:srgbClr val="202124"/>
                </a:solidFill>
                <a:highlight>
                  <a:srgbClr val="FFFFFF"/>
                </a:highlight>
              </a:rPr>
              <a:t>Predicting</a:t>
            </a:r>
            <a:r>
              <a:rPr lang="en" sz="1400">
                <a:solidFill>
                  <a:srgbClr val="202124"/>
                </a:solidFill>
                <a:highlight>
                  <a:srgbClr val="FFFFFF"/>
                </a:highlight>
              </a:rPr>
              <a:t> Quantity</a:t>
            </a:r>
            <a:endParaRPr sz="14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-3175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Char char="●"/>
            </a:pPr>
            <a:r>
              <a:rPr lang="en" sz="1400">
                <a:solidFill>
                  <a:srgbClr val="202124"/>
                </a:solidFill>
                <a:highlight>
                  <a:srgbClr val="FFFFFF"/>
                </a:highlight>
              </a:rPr>
              <a:t>Samples 50-100,000</a:t>
            </a:r>
            <a:endParaRPr sz="14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-317500" lvl="0" marL="45720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Char char="●"/>
            </a:pPr>
            <a:r>
              <a:rPr b="1" lang="en" sz="1400">
                <a:solidFill>
                  <a:srgbClr val="202124"/>
                </a:solidFill>
                <a:highlight>
                  <a:srgbClr val="FFFFFF"/>
                </a:highlight>
              </a:rPr>
              <a:t>Few Featuring are important</a:t>
            </a:r>
            <a:endParaRPr b="1" sz="14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42857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b="1" lang="en" sz="1400">
                <a:solidFill>
                  <a:srgbClr val="202124"/>
                </a:solidFill>
                <a:highlight>
                  <a:srgbClr val="FFFFFF"/>
                </a:highlight>
              </a:rPr>
            </a:br>
            <a:endParaRPr sz="1400"/>
          </a:p>
        </p:txBody>
      </p:sp>
      <p:sp>
        <p:nvSpPr>
          <p:cNvPr id="221" name="Google Shape;221;p23"/>
          <p:cNvSpPr txBox="1"/>
          <p:nvPr/>
        </p:nvSpPr>
        <p:spPr>
          <a:xfrm>
            <a:off x="5194700" y="3428875"/>
            <a:ext cx="3491100" cy="15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57150" marR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22" name="Google Shape;22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2488" y="2752875"/>
            <a:ext cx="3205175" cy="676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3" name="Google Shape;223;p23"/>
          <p:cNvCxnSpPr/>
          <p:nvPr/>
        </p:nvCxnSpPr>
        <p:spPr>
          <a:xfrm>
            <a:off x="4795225" y="1389525"/>
            <a:ext cx="11100" cy="366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Contenido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229" name="Google Shape;229;p24"/>
          <p:cNvSpPr/>
          <p:nvPr/>
        </p:nvSpPr>
        <p:spPr>
          <a:xfrm>
            <a:off x="31170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Problema</a:t>
            </a:r>
            <a:endParaRPr b="1" sz="1300"/>
          </a:p>
        </p:txBody>
      </p:sp>
      <p:sp>
        <p:nvSpPr>
          <p:cNvPr id="230" name="Google Shape;230;p24"/>
          <p:cNvSpPr/>
          <p:nvPr/>
        </p:nvSpPr>
        <p:spPr>
          <a:xfrm>
            <a:off x="2035225" y="2168025"/>
            <a:ext cx="1564500" cy="15159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Solución</a:t>
            </a:r>
            <a:endParaRPr b="1" sz="1300"/>
          </a:p>
        </p:txBody>
      </p:sp>
      <p:sp>
        <p:nvSpPr>
          <p:cNvPr id="231" name="Google Shape;231;p24"/>
          <p:cNvSpPr/>
          <p:nvPr/>
        </p:nvSpPr>
        <p:spPr>
          <a:xfrm>
            <a:off x="3758750" y="2122125"/>
            <a:ext cx="1564500" cy="1515900"/>
          </a:xfrm>
          <a:prstGeom prst="ellipse">
            <a:avLst/>
          </a:prstGeom>
          <a:solidFill>
            <a:srgbClr val="E69138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</a:rPr>
              <a:t>¿Dónde estamos?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232" name="Google Shape;232;p24"/>
          <p:cNvSpPr/>
          <p:nvPr/>
        </p:nvSpPr>
        <p:spPr>
          <a:xfrm>
            <a:off x="5482275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Siguientes pasos</a:t>
            </a:r>
            <a:endParaRPr b="1" sz="1300"/>
          </a:p>
        </p:txBody>
      </p:sp>
      <p:sp>
        <p:nvSpPr>
          <p:cNvPr id="233" name="Google Shape;233;p24"/>
          <p:cNvSpPr/>
          <p:nvPr/>
        </p:nvSpPr>
        <p:spPr>
          <a:xfrm>
            <a:off x="7205800" y="2053300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¿Qué aprendimos?</a:t>
            </a:r>
            <a:endParaRPr b="1" sz="1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475575" y="1188075"/>
            <a:ext cx="8520600" cy="18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2800"/>
              <a:buAutoNum type="arabicPeriod"/>
            </a:pPr>
            <a:r>
              <a:rPr lang="en"/>
              <a:t>...</a:t>
            </a:r>
            <a:endParaRPr/>
          </a:p>
        </p:txBody>
      </p:sp>
      <p:sp>
        <p:nvSpPr>
          <p:cNvPr id="239" name="Google Shape;2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¿Dónde estamos?</a:t>
            </a:r>
            <a:endParaRPr b="1">
              <a:solidFill>
                <a:srgbClr val="E69138"/>
              </a:solidFill>
            </a:endParaRPr>
          </a:p>
        </p:txBody>
      </p:sp>
      <p:pic>
        <p:nvPicPr>
          <p:cNvPr id="240" name="Google Shape;2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88" y="941525"/>
            <a:ext cx="7991475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2400" y="2846525"/>
            <a:ext cx="2957775" cy="246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/>
          <p:nvPr>
            <p:ph type="title"/>
          </p:nvPr>
        </p:nvSpPr>
        <p:spPr>
          <a:xfrm>
            <a:off x="311700" y="139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¿Dónde llegamos?</a:t>
            </a:r>
            <a:endParaRPr b="1">
              <a:solidFill>
                <a:srgbClr val="E69138"/>
              </a:solidFill>
            </a:endParaRPr>
          </a:p>
        </p:txBody>
      </p:sp>
      <p:pic>
        <p:nvPicPr>
          <p:cNvPr id="247" name="Google Shape;2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2125"/>
            <a:ext cx="8194975" cy="4048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Contenido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253" name="Google Shape;253;p27"/>
          <p:cNvSpPr/>
          <p:nvPr/>
        </p:nvSpPr>
        <p:spPr>
          <a:xfrm>
            <a:off x="31170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Problema</a:t>
            </a:r>
            <a:endParaRPr b="1" sz="1300"/>
          </a:p>
        </p:txBody>
      </p:sp>
      <p:sp>
        <p:nvSpPr>
          <p:cNvPr id="254" name="Google Shape;254;p27"/>
          <p:cNvSpPr/>
          <p:nvPr/>
        </p:nvSpPr>
        <p:spPr>
          <a:xfrm>
            <a:off x="2035225" y="21680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Solución</a:t>
            </a:r>
            <a:endParaRPr b="1" sz="1300"/>
          </a:p>
        </p:txBody>
      </p:sp>
      <p:sp>
        <p:nvSpPr>
          <p:cNvPr id="255" name="Google Shape;255;p27"/>
          <p:cNvSpPr/>
          <p:nvPr/>
        </p:nvSpPr>
        <p:spPr>
          <a:xfrm>
            <a:off x="375875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¿Dónde estamos?</a:t>
            </a:r>
            <a:endParaRPr b="1" sz="1300"/>
          </a:p>
        </p:txBody>
      </p:sp>
      <p:sp>
        <p:nvSpPr>
          <p:cNvPr id="256" name="Google Shape;256;p27"/>
          <p:cNvSpPr/>
          <p:nvPr/>
        </p:nvSpPr>
        <p:spPr>
          <a:xfrm>
            <a:off x="5482275" y="2122125"/>
            <a:ext cx="1564500" cy="1515900"/>
          </a:xfrm>
          <a:prstGeom prst="ellipse">
            <a:avLst/>
          </a:prstGeom>
          <a:solidFill>
            <a:srgbClr val="E69138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</a:rPr>
              <a:t>Siguientes pasos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257" name="Google Shape;257;p27"/>
          <p:cNvSpPr/>
          <p:nvPr/>
        </p:nvSpPr>
        <p:spPr>
          <a:xfrm>
            <a:off x="7205800" y="2053300"/>
            <a:ext cx="1564500" cy="15159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¿Qué aprendimos?</a:t>
            </a:r>
            <a:endParaRPr b="1" sz="1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8"/>
          <p:cNvSpPr txBox="1"/>
          <p:nvPr>
            <p:ph type="title"/>
          </p:nvPr>
        </p:nvSpPr>
        <p:spPr>
          <a:xfrm>
            <a:off x="442800" y="1204450"/>
            <a:ext cx="8520600" cy="18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/>
              <a:t>Terminar el ejercicio con los datos de Kaggle</a:t>
            </a:r>
            <a:endParaRPr/>
          </a:p>
          <a:p>
            <a:pPr indent="-4064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"/>
              <a:t>Obtener datos reales</a:t>
            </a:r>
            <a:endParaRPr/>
          </a:p>
          <a:p>
            <a:pPr indent="-4064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800"/>
              <a:buAutoNum type="arabicPeriod"/>
            </a:pPr>
            <a:r>
              <a:rPr lang="en"/>
              <a:t>Aplicar modelo con los nuevos datos</a:t>
            </a:r>
            <a:endParaRPr/>
          </a:p>
        </p:txBody>
      </p:sp>
      <p:sp>
        <p:nvSpPr>
          <p:cNvPr id="263" name="Google Shape;26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Proyecto: Siguientes pasos</a:t>
            </a:r>
            <a:endParaRPr b="1">
              <a:solidFill>
                <a:srgbClr val="E69138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Contenido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269" name="Google Shape;269;p29"/>
          <p:cNvSpPr/>
          <p:nvPr/>
        </p:nvSpPr>
        <p:spPr>
          <a:xfrm>
            <a:off x="31170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Problema</a:t>
            </a:r>
            <a:endParaRPr b="1" sz="1300"/>
          </a:p>
        </p:txBody>
      </p:sp>
      <p:sp>
        <p:nvSpPr>
          <p:cNvPr id="270" name="Google Shape;270;p29"/>
          <p:cNvSpPr/>
          <p:nvPr/>
        </p:nvSpPr>
        <p:spPr>
          <a:xfrm>
            <a:off x="2035225" y="21680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Solución</a:t>
            </a:r>
            <a:endParaRPr b="1" sz="1300"/>
          </a:p>
        </p:txBody>
      </p:sp>
      <p:sp>
        <p:nvSpPr>
          <p:cNvPr id="271" name="Google Shape;271;p29"/>
          <p:cNvSpPr/>
          <p:nvPr/>
        </p:nvSpPr>
        <p:spPr>
          <a:xfrm>
            <a:off x="375875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¿Dónde estamos?</a:t>
            </a:r>
            <a:endParaRPr b="1" sz="1300"/>
          </a:p>
        </p:txBody>
      </p:sp>
      <p:sp>
        <p:nvSpPr>
          <p:cNvPr id="272" name="Google Shape;272;p29"/>
          <p:cNvSpPr/>
          <p:nvPr/>
        </p:nvSpPr>
        <p:spPr>
          <a:xfrm>
            <a:off x="5482275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Siguientes pasos</a:t>
            </a:r>
            <a:endParaRPr b="1" sz="1300"/>
          </a:p>
        </p:txBody>
      </p:sp>
      <p:sp>
        <p:nvSpPr>
          <p:cNvPr id="273" name="Google Shape;273;p29"/>
          <p:cNvSpPr/>
          <p:nvPr/>
        </p:nvSpPr>
        <p:spPr>
          <a:xfrm>
            <a:off x="7205800" y="2053300"/>
            <a:ext cx="1564500" cy="1515900"/>
          </a:xfrm>
          <a:prstGeom prst="ellipse">
            <a:avLst/>
          </a:prstGeom>
          <a:solidFill>
            <a:srgbClr val="E69138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</a:rPr>
              <a:t>¿Qué aprendimos?</a:t>
            </a:r>
            <a:endParaRPr b="1"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 txBox="1"/>
          <p:nvPr>
            <p:ph idx="1" type="body"/>
          </p:nvPr>
        </p:nvSpPr>
        <p:spPr>
          <a:xfrm>
            <a:off x="311700" y="964025"/>
            <a:ext cx="8520600" cy="38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Importancia del Origen de proyecto y </a:t>
            </a:r>
            <a:r>
              <a:rPr lang="en"/>
              <a:t>comprensión</a:t>
            </a:r>
            <a:r>
              <a:rPr lang="en"/>
              <a:t> de datos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 incorporación del nivel Absolute Beginners en Monterrey fue de mucha ayuda. Profesionistas que no son científicos de datos requieren guía para entender los conceptos.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 guía/clases semanales del mentor marcaron la diferencia.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 importante dedicar tiempo al autoestudio y ejercicios conforme al plan.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 importante tomar la decisión de presentar o no un proyecto dos meses antes de terminar para alcanzar a </a:t>
            </a:r>
            <a:r>
              <a:rPr b="1" lang="en"/>
              <a:t>obtener los datos.</a:t>
            </a:r>
            <a:endParaRPr b="1"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Gracias a Eduardo por organizar y a nuestro mentor estrella Eric por compartir con nosotros su experiencia de una manera tan práctica que en nuestro nivel pudiéramos entenderlo.</a:t>
            </a:r>
            <a:endParaRPr/>
          </a:p>
        </p:txBody>
      </p:sp>
      <p:sp>
        <p:nvSpPr>
          <p:cNvPr id="279" name="Google Shape;27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Lecciones aprendidas</a:t>
            </a:r>
            <a:endParaRPr b="1">
              <a:solidFill>
                <a:srgbClr val="E6913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Contenido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31170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Problema</a:t>
            </a:r>
            <a:endParaRPr b="1" sz="1300"/>
          </a:p>
        </p:txBody>
      </p:sp>
      <p:sp>
        <p:nvSpPr>
          <p:cNvPr id="75" name="Google Shape;75;p14"/>
          <p:cNvSpPr/>
          <p:nvPr/>
        </p:nvSpPr>
        <p:spPr>
          <a:xfrm>
            <a:off x="2035225" y="21680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Solución</a:t>
            </a:r>
            <a:endParaRPr b="1" sz="1300"/>
          </a:p>
        </p:txBody>
      </p:sp>
      <p:sp>
        <p:nvSpPr>
          <p:cNvPr id="76" name="Google Shape;76;p14"/>
          <p:cNvSpPr/>
          <p:nvPr/>
        </p:nvSpPr>
        <p:spPr>
          <a:xfrm>
            <a:off x="375875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¿Dónde estamos?</a:t>
            </a:r>
            <a:endParaRPr b="1" sz="1300"/>
          </a:p>
        </p:txBody>
      </p:sp>
      <p:sp>
        <p:nvSpPr>
          <p:cNvPr id="77" name="Google Shape;77;p14"/>
          <p:cNvSpPr/>
          <p:nvPr/>
        </p:nvSpPr>
        <p:spPr>
          <a:xfrm>
            <a:off x="5482275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Siguientes pasos</a:t>
            </a:r>
            <a:endParaRPr b="1" sz="1300"/>
          </a:p>
        </p:txBody>
      </p:sp>
      <p:sp>
        <p:nvSpPr>
          <p:cNvPr id="78" name="Google Shape;78;p14"/>
          <p:cNvSpPr/>
          <p:nvPr/>
        </p:nvSpPr>
        <p:spPr>
          <a:xfrm>
            <a:off x="7205800" y="2053300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¿Qué </a:t>
            </a:r>
            <a:r>
              <a:rPr b="1" lang="en" sz="1100"/>
              <a:t>aprendimos?</a:t>
            </a:r>
            <a:endParaRPr b="1"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Contenido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311700" y="2122125"/>
            <a:ext cx="1564500" cy="1515900"/>
          </a:xfrm>
          <a:prstGeom prst="ellipse">
            <a:avLst/>
          </a:prstGeom>
          <a:solidFill>
            <a:srgbClr val="E69138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</a:rPr>
              <a:t>Problema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2035225" y="21680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Solución</a:t>
            </a:r>
            <a:endParaRPr b="1" sz="1300"/>
          </a:p>
        </p:txBody>
      </p:sp>
      <p:sp>
        <p:nvSpPr>
          <p:cNvPr id="86" name="Google Shape;86;p15"/>
          <p:cNvSpPr/>
          <p:nvPr/>
        </p:nvSpPr>
        <p:spPr>
          <a:xfrm>
            <a:off x="375875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¿Dónde estamos?</a:t>
            </a:r>
            <a:endParaRPr b="1" sz="1300"/>
          </a:p>
        </p:txBody>
      </p:sp>
      <p:sp>
        <p:nvSpPr>
          <p:cNvPr id="87" name="Google Shape;87;p15"/>
          <p:cNvSpPr/>
          <p:nvPr/>
        </p:nvSpPr>
        <p:spPr>
          <a:xfrm>
            <a:off x="5482275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Siguientes pasos</a:t>
            </a:r>
            <a:endParaRPr b="1" sz="1300"/>
          </a:p>
        </p:txBody>
      </p:sp>
      <p:sp>
        <p:nvSpPr>
          <p:cNvPr id="88" name="Google Shape;88;p15"/>
          <p:cNvSpPr/>
          <p:nvPr/>
        </p:nvSpPr>
        <p:spPr>
          <a:xfrm>
            <a:off x="7205800" y="2053300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¿Qué aprendimos?</a:t>
            </a:r>
            <a:endParaRPr b="1"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024"/>
            <a:ext cx="9144000" cy="515154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2473037" y="3013363"/>
            <a:ext cx="62139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Saturday IA Absolute Beginner</a:t>
            </a:r>
            <a:r>
              <a:rPr lang="en" sz="45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 </a:t>
            </a:r>
            <a:r>
              <a:rPr lang="en" sz="4500">
                <a:solidFill>
                  <a:srgbClr val="939393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Road Trip!</a:t>
            </a:r>
            <a:r>
              <a:rPr lang="en" sz="45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</a:t>
            </a:r>
            <a:endParaRPr sz="1400">
              <a:solidFill>
                <a:schemeClr val="lt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900" y="1338255"/>
            <a:ext cx="3242178" cy="2239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>
            <p:ph type="title"/>
          </p:nvPr>
        </p:nvSpPr>
        <p:spPr>
          <a:xfrm>
            <a:off x="229800" y="141850"/>
            <a:ext cx="8562000" cy="10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9138"/>
                </a:solidFill>
              </a:rPr>
              <a:t>Al principio no entendíamos todo lo que se presentaba… </a:t>
            </a:r>
            <a:endParaRPr>
              <a:solidFill>
                <a:srgbClr val="E69138"/>
              </a:solidFill>
            </a:endParaRPr>
          </a:p>
        </p:txBody>
      </p:sp>
      <p:sp>
        <p:nvSpPr>
          <p:cNvPr id="101" name="Google Shape;101;p17"/>
          <p:cNvSpPr txBox="1"/>
          <p:nvPr>
            <p:ph type="title"/>
          </p:nvPr>
        </p:nvSpPr>
        <p:spPr>
          <a:xfrm>
            <a:off x="175200" y="3769025"/>
            <a:ext cx="8968800" cy="11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… pero el mentor nos iba ayudando a digerir los temas, y con eso íbamos pensando en proyectos.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0025" y="1323913"/>
            <a:ext cx="3024038" cy="2268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164225" y="125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Principales t</a:t>
            </a:r>
            <a:r>
              <a:rPr b="1" lang="en">
                <a:solidFill>
                  <a:srgbClr val="E69138"/>
                </a:solidFill>
              </a:rPr>
              <a:t>emas cubiertos durante el curso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108" name="Google Shape;108;p18"/>
          <p:cNvSpPr txBox="1"/>
          <p:nvPr>
            <p:ph type="title"/>
          </p:nvPr>
        </p:nvSpPr>
        <p:spPr>
          <a:xfrm>
            <a:off x="644625" y="768988"/>
            <a:ext cx="1163100" cy="2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34343"/>
                </a:solidFill>
              </a:rPr>
              <a:t>% del curso</a:t>
            </a:r>
            <a:endParaRPr b="1" sz="1300">
              <a:solidFill>
                <a:srgbClr val="434343"/>
              </a:solidFill>
            </a:endParaRPr>
          </a:p>
        </p:txBody>
      </p:sp>
      <p:sp>
        <p:nvSpPr>
          <p:cNvPr id="109" name="Google Shape;109;p18"/>
          <p:cNvSpPr txBox="1"/>
          <p:nvPr>
            <p:ph type="title"/>
          </p:nvPr>
        </p:nvSpPr>
        <p:spPr>
          <a:xfrm>
            <a:off x="2689725" y="768988"/>
            <a:ext cx="1163100" cy="2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34343"/>
                </a:solidFill>
              </a:rPr>
              <a:t>Tema</a:t>
            </a:r>
            <a:endParaRPr b="1" sz="1300">
              <a:solidFill>
                <a:srgbClr val="434343"/>
              </a:solidFill>
            </a:endParaRPr>
          </a:p>
        </p:txBody>
      </p:sp>
      <p:sp>
        <p:nvSpPr>
          <p:cNvPr id="110" name="Google Shape;110;p18"/>
          <p:cNvSpPr txBox="1"/>
          <p:nvPr>
            <p:ph type="title"/>
          </p:nvPr>
        </p:nvSpPr>
        <p:spPr>
          <a:xfrm>
            <a:off x="5088200" y="768988"/>
            <a:ext cx="2892300" cy="2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34343"/>
                </a:solidFill>
              </a:rPr>
              <a:t>Principal logro de aprendizaje</a:t>
            </a:r>
            <a:endParaRPr b="1" sz="1300">
              <a:solidFill>
                <a:srgbClr val="434343"/>
              </a:solidFill>
            </a:endParaRPr>
          </a:p>
        </p:txBody>
      </p:sp>
      <p:grpSp>
        <p:nvGrpSpPr>
          <p:cNvPr id="111" name="Google Shape;111;p18"/>
          <p:cNvGrpSpPr/>
          <p:nvPr/>
        </p:nvGrpSpPr>
        <p:grpSpPr>
          <a:xfrm>
            <a:off x="251398" y="4032691"/>
            <a:ext cx="8360066" cy="953049"/>
            <a:chOff x="1431325" y="2473842"/>
            <a:chExt cx="6566700" cy="670500"/>
          </a:xfrm>
        </p:grpSpPr>
        <p:sp>
          <p:nvSpPr>
            <p:cNvPr id="112" name="Google Shape;112;p18"/>
            <p:cNvSpPr/>
            <p:nvPr/>
          </p:nvSpPr>
          <p:spPr>
            <a:xfrm rot="-5400000">
              <a:off x="4644475" y="-209208"/>
              <a:ext cx="670500" cy="6036600"/>
            </a:xfrm>
            <a:prstGeom prst="roundRect">
              <a:avLst>
                <a:gd fmla="val 50000" name="adj"/>
              </a:avLst>
            </a:prstGeom>
            <a:solidFill>
              <a:srgbClr val="0B71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8"/>
            <p:cNvSpPr txBox="1"/>
            <p:nvPr/>
          </p:nvSpPr>
          <p:spPr>
            <a:xfrm>
              <a:off x="53501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Donec risus dolor porta venenatis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Pharetra luctus felis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Proin vel tellus in felis volutpat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18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Donec risus dolor porta venenatis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Pharetra luctus felis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Proin vel tellus in felis volutpat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18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fmla="val 50000" name="adj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fmla="val 16226349" name="adj1"/>
                <a:gd fmla="val 10795968" name="adj2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75%</a:t>
              </a:r>
              <a:endPara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119" name="Google Shape;119;p18"/>
            <p:cNvCxnSpPr/>
            <p:nvPr/>
          </p:nvCxnSpPr>
          <p:spPr>
            <a:xfrm>
              <a:off x="5209891" y="2585784"/>
              <a:ext cx="0" cy="4446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20" name="Google Shape;120;p18"/>
          <p:cNvGrpSpPr/>
          <p:nvPr/>
        </p:nvGrpSpPr>
        <p:grpSpPr>
          <a:xfrm>
            <a:off x="251398" y="3064293"/>
            <a:ext cx="8360066" cy="953049"/>
            <a:chOff x="1431325" y="2473842"/>
            <a:chExt cx="6566700" cy="670500"/>
          </a:xfrm>
        </p:grpSpPr>
        <p:sp>
          <p:nvSpPr>
            <p:cNvPr id="121" name="Google Shape;121;p18"/>
            <p:cNvSpPr/>
            <p:nvPr/>
          </p:nvSpPr>
          <p:spPr>
            <a:xfrm rot="-5400000">
              <a:off x="4644475" y="-209208"/>
              <a:ext cx="670500" cy="6036600"/>
            </a:xfrm>
            <a:prstGeom prst="roundRect">
              <a:avLst>
                <a:gd fmla="val 50000" name="adj"/>
              </a:avLst>
            </a:prstGeom>
            <a:solidFill>
              <a:srgbClr val="0B71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8"/>
            <p:cNvSpPr txBox="1"/>
            <p:nvPr/>
          </p:nvSpPr>
          <p:spPr>
            <a:xfrm>
              <a:off x="53501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Donec risus dolor porta venenatis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Pharetra luctus felis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Proin vel tellus in felis volutpat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" name="Google Shape;123;p18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Donec risus dolor porta venenatis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Pharetra luctus felis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Proin vel tellus in felis volutpat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" name="Google Shape;124;p18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fmla="val 50000" name="adj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fmla="val 16226349" name="adj1"/>
                <a:gd fmla="val 10795968" name="adj2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75%</a:t>
              </a:r>
              <a:endPara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128" name="Google Shape;128;p18"/>
            <p:cNvCxnSpPr/>
            <p:nvPr/>
          </p:nvCxnSpPr>
          <p:spPr>
            <a:xfrm>
              <a:off x="5209891" y="2585784"/>
              <a:ext cx="0" cy="4446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29" name="Google Shape;129;p18"/>
          <p:cNvGrpSpPr/>
          <p:nvPr/>
        </p:nvGrpSpPr>
        <p:grpSpPr>
          <a:xfrm>
            <a:off x="251398" y="2095894"/>
            <a:ext cx="8360066" cy="953049"/>
            <a:chOff x="1431325" y="2473842"/>
            <a:chExt cx="6566700" cy="670500"/>
          </a:xfrm>
        </p:grpSpPr>
        <p:sp>
          <p:nvSpPr>
            <p:cNvPr id="130" name="Google Shape;130;p18"/>
            <p:cNvSpPr/>
            <p:nvPr/>
          </p:nvSpPr>
          <p:spPr>
            <a:xfrm rot="-5400000">
              <a:off x="4644475" y="-209208"/>
              <a:ext cx="670500" cy="6036600"/>
            </a:xfrm>
            <a:prstGeom prst="roundRect">
              <a:avLst>
                <a:gd fmla="val 50000" name="adj"/>
              </a:avLst>
            </a:prstGeom>
            <a:solidFill>
              <a:srgbClr val="0B71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 txBox="1"/>
            <p:nvPr/>
          </p:nvSpPr>
          <p:spPr>
            <a:xfrm>
              <a:off x="53501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Donec risus dolor porta venenatis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Pharetra luctus felis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Proin vel tellus in felis volutpat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" name="Google Shape;132;p18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Donec risus dolor porta venenatis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Pharetra luctus felis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Proin vel tellus in felis volutpat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" name="Google Shape;133;p18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fmla="val 50000" name="adj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fmla="val 16226349" name="adj1"/>
                <a:gd fmla="val 10795968" name="adj2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75%</a:t>
              </a:r>
              <a:endPara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137" name="Google Shape;137;p18"/>
            <p:cNvCxnSpPr/>
            <p:nvPr/>
          </p:nvCxnSpPr>
          <p:spPr>
            <a:xfrm>
              <a:off x="5209891" y="2585784"/>
              <a:ext cx="0" cy="4446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38" name="Google Shape;138;p18"/>
          <p:cNvGrpSpPr/>
          <p:nvPr/>
        </p:nvGrpSpPr>
        <p:grpSpPr>
          <a:xfrm>
            <a:off x="251398" y="1127496"/>
            <a:ext cx="8360066" cy="953049"/>
            <a:chOff x="1431325" y="2473842"/>
            <a:chExt cx="6566700" cy="670500"/>
          </a:xfrm>
        </p:grpSpPr>
        <p:sp>
          <p:nvSpPr>
            <p:cNvPr id="139" name="Google Shape;139;p18"/>
            <p:cNvSpPr/>
            <p:nvPr/>
          </p:nvSpPr>
          <p:spPr>
            <a:xfrm rot="-5400000">
              <a:off x="4644475" y="-209208"/>
              <a:ext cx="670500" cy="6036600"/>
            </a:xfrm>
            <a:prstGeom prst="roundRect">
              <a:avLst>
                <a:gd fmla="val 50000" name="adj"/>
              </a:avLst>
            </a:prstGeom>
            <a:solidFill>
              <a:srgbClr val="0B71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8"/>
            <p:cNvSpPr txBox="1"/>
            <p:nvPr/>
          </p:nvSpPr>
          <p:spPr>
            <a:xfrm>
              <a:off x="53501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Donec risus dolor porta venenatis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Pharetra luctus felis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Proin vel tellus in felis volutpat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1" name="Google Shape;141;p18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Donec risus dolor porta venenatis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Pharetra luctus felis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Proin vel tellus in felis volutpat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2" name="Google Shape;142;p18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fmla="val 50000" name="adj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fmla="val 16226349" name="adj1"/>
                <a:gd fmla="val 10795968" name="adj2"/>
              </a:avLst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75%</a:t>
              </a:r>
              <a:endPara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146" name="Google Shape;146;p18"/>
            <p:cNvCxnSpPr/>
            <p:nvPr/>
          </p:nvCxnSpPr>
          <p:spPr>
            <a:xfrm>
              <a:off x="5209891" y="2585784"/>
              <a:ext cx="0" cy="4446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47" name="Google Shape;147;p18"/>
          <p:cNvGrpSpPr/>
          <p:nvPr/>
        </p:nvGrpSpPr>
        <p:grpSpPr>
          <a:xfrm>
            <a:off x="251398" y="4032691"/>
            <a:ext cx="8360066" cy="953049"/>
            <a:chOff x="1431325" y="2473842"/>
            <a:chExt cx="6566700" cy="670500"/>
          </a:xfrm>
        </p:grpSpPr>
        <p:sp>
          <p:nvSpPr>
            <p:cNvPr id="148" name="Google Shape;148;p18"/>
            <p:cNvSpPr/>
            <p:nvPr/>
          </p:nvSpPr>
          <p:spPr>
            <a:xfrm rot="-5400000">
              <a:off x="4644475" y="-209208"/>
              <a:ext cx="670500" cy="6036600"/>
            </a:xfrm>
            <a:prstGeom prst="roundRect">
              <a:avLst>
                <a:gd fmla="val 50000" name="adj"/>
              </a:avLst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8"/>
            <p:cNvSpPr txBox="1"/>
            <p:nvPr/>
          </p:nvSpPr>
          <p:spPr>
            <a:xfrm>
              <a:off x="53501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●"/>
              </a:pPr>
              <a:r>
                <a:rPr b="1" lang="en" sz="900">
                  <a:solidFill>
                    <a:srgbClr val="F6B26B"/>
                  </a:solidFill>
                  <a:latin typeface="Roboto"/>
                  <a:ea typeface="Roboto"/>
                  <a:cs typeface="Roboto"/>
                  <a:sym typeface="Roboto"/>
                </a:rPr>
                <a:t>Redes neuronales </a:t>
              </a: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como modelo de solución muy utilizado</a:t>
              </a:r>
              <a:endPara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Ejemplo de cómo organizar películas por similaridad, como Netflix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18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Machine Learning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Clasificación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Redes neuronales: entrenamiento, multiclase, backpropagation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Embeddings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" name="Google Shape;151;p18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fmla="val 50000" name="adj"/>
              </a:avLst>
            </a:pr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fmla="val 16226349" name="adj1"/>
                <a:gd fmla="val 15428683" name="adj2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99</a:t>
              </a: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%</a:t>
              </a:r>
              <a:endPara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155" name="Google Shape;155;p18"/>
            <p:cNvCxnSpPr/>
            <p:nvPr/>
          </p:nvCxnSpPr>
          <p:spPr>
            <a:xfrm>
              <a:off x="5209891" y="2585784"/>
              <a:ext cx="0" cy="4446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56" name="Google Shape;156;p18"/>
          <p:cNvGrpSpPr/>
          <p:nvPr/>
        </p:nvGrpSpPr>
        <p:grpSpPr>
          <a:xfrm>
            <a:off x="251398" y="3064293"/>
            <a:ext cx="8360066" cy="953049"/>
            <a:chOff x="1431325" y="2473842"/>
            <a:chExt cx="6566700" cy="670500"/>
          </a:xfrm>
        </p:grpSpPr>
        <p:sp>
          <p:nvSpPr>
            <p:cNvPr id="157" name="Google Shape;157;p18"/>
            <p:cNvSpPr/>
            <p:nvPr/>
          </p:nvSpPr>
          <p:spPr>
            <a:xfrm rot="-5400000">
              <a:off x="4644475" y="-209208"/>
              <a:ext cx="670500" cy="6036600"/>
            </a:xfrm>
            <a:prstGeom prst="roundRect">
              <a:avLst>
                <a:gd fmla="val 50000" name="adj"/>
              </a:avLst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8"/>
            <p:cNvSpPr txBox="1"/>
            <p:nvPr/>
          </p:nvSpPr>
          <p:spPr>
            <a:xfrm>
              <a:off x="53501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●"/>
              </a:pPr>
              <a:r>
                <a:rPr b="1" lang="en" sz="900">
                  <a:solidFill>
                    <a:srgbClr val="F6B26B"/>
                  </a:solidFill>
                  <a:latin typeface="Roboto"/>
                  <a:ea typeface="Roboto"/>
                  <a:cs typeface="Roboto"/>
                  <a:sym typeface="Roboto"/>
                </a:rPr>
                <a:t>Regresión - Regresión lineal</a:t>
              </a:r>
              <a:endParaRPr b="1" sz="900">
                <a:solidFill>
                  <a:srgbClr val="F6B26B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●"/>
              </a:pPr>
              <a:r>
                <a:rPr b="1" lang="en" sz="900">
                  <a:solidFill>
                    <a:srgbClr val="F6B26B"/>
                  </a:solidFill>
                  <a:latin typeface="Roboto"/>
                  <a:ea typeface="Roboto"/>
                  <a:cs typeface="Roboto"/>
                  <a:sym typeface="Roboto"/>
                </a:rPr>
                <a:t>Clasificación - Regresión logística</a:t>
              </a: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como un modelo de solución muy utilizado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" name="Google Shape;159;p18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Introducción a Machine Learning 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○"/>
              </a:pPr>
              <a:r>
                <a:rPr b="1"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Regresión lineal</a:t>
              </a:r>
              <a:endParaRPr b="1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Generalización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Entrenamiento y prueba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Regularización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Regresión logística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0" name="Google Shape;160;p18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fmla="val 50000" name="adj"/>
              </a:avLst>
            </a:pr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fmla="val 16226349" name="adj1"/>
                <a:gd fmla="val 10795968" name="adj2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75%</a:t>
              </a:r>
              <a:endPara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164" name="Google Shape;164;p18"/>
            <p:cNvCxnSpPr/>
            <p:nvPr/>
          </p:nvCxnSpPr>
          <p:spPr>
            <a:xfrm>
              <a:off x="5209891" y="2585784"/>
              <a:ext cx="0" cy="4446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65" name="Google Shape;165;p18"/>
          <p:cNvGrpSpPr/>
          <p:nvPr/>
        </p:nvGrpSpPr>
        <p:grpSpPr>
          <a:xfrm>
            <a:off x="251398" y="2095894"/>
            <a:ext cx="8360066" cy="953049"/>
            <a:chOff x="1431325" y="2473842"/>
            <a:chExt cx="6566700" cy="670500"/>
          </a:xfrm>
        </p:grpSpPr>
        <p:sp>
          <p:nvSpPr>
            <p:cNvPr id="166" name="Google Shape;166;p18"/>
            <p:cNvSpPr/>
            <p:nvPr/>
          </p:nvSpPr>
          <p:spPr>
            <a:xfrm rot="-5400000">
              <a:off x="4644475" y="-209208"/>
              <a:ext cx="670500" cy="6036600"/>
            </a:xfrm>
            <a:prstGeom prst="roundRect">
              <a:avLst>
                <a:gd fmla="val 50000" name="adj"/>
              </a:avLst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8"/>
            <p:cNvSpPr txBox="1"/>
            <p:nvPr/>
          </p:nvSpPr>
          <p:spPr>
            <a:xfrm>
              <a:off x="53501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Ejercicios utilizando </a:t>
              </a:r>
              <a:r>
                <a:rPr b="1" lang="en" sz="900">
                  <a:solidFill>
                    <a:srgbClr val="F6B26B"/>
                  </a:solidFill>
                  <a:latin typeface="Roboto"/>
                  <a:ea typeface="Roboto"/>
                  <a:cs typeface="Roboto"/>
                  <a:sym typeface="Roboto"/>
                </a:rPr>
                <a:t>Google Colab</a:t>
              </a:r>
              <a:endParaRPr sz="900">
                <a:solidFill>
                  <a:srgbClr val="F6B26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" name="Google Shape;168;p18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Álgebra lineal</a:t>
              </a:r>
              <a:endPara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Vectors and Spaces</a:t>
              </a:r>
              <a:endPara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Matrix Transformations modules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9" name="Google Shape;169;p18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fmla="val 50000" name="adj"/>
              </a:avLst>
            </a:pr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fmla="val 16226349" name="adj1"/>
                <a:gd fmla="val 5461268" name="adj2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50</a:t>
              </a: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%</a:t>
              </a:r>
              <a:endPara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173" name="Google Shape;173;p18"/>
            <p:cNvCxnSpPr/>
            <p:nvPr/>
          </p:nvCxnSpPr>
          <p:spPr>
            <a:xfrm>
              <a:off x="5209891" y="2585784"/>
              <a:ext cx="0" cy="4446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74" name="Google Shape;174;p18"/>
          <p:cNvGrpSpPr/>
          <p:nvPr/>
        </p:nvGrpSpPr>
        <p:grpSpPr>
          <a:xfrm>
            <a:off x="251398" y="1127496"/>
            <a:ext cx="8360066" cy="953049"/>
            <a:chOff x="1431325" y="2473842"/>
            <a:chExt cx="6566700" cy="670500"/>
          </a:xfrm>
        </p:grpSpPr>
        <p:sp>
          <p:nvSpPr>
            <p:cNvPr id="175" name="Google Shape;175;p18"/>
            <p:cNvSpPr/>
            <p:nvPr/>
          </p:nvSpPr>
          <p:spPr>
            <a:xfrm rot="-5400000">
              <a:off x="4644475" y="-209208"/>
              <a:ext cx="670500" cy="6036600"/>
            </a:xfrm>
            <a:prstGeom prst="roundRect">
              <a:avLst>
                <a:gd fmla="val 50000" name="adj"/>
              </a:avLst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8"/>
            <p:cNvSpPr txBox="1"/>
            <p:nvPr/>
          </p:nvSpPr>
          <p:spPr>
            <a:xfrm>
              <a:off x="53501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Ejercicios de </a:t>
              </a:r>
              <a:r>
                <a:rPr b="1" lang="en" sz="900">
                  <a:solidFill>
                    <a:srgbClr val="F6B26B"/>
                  </a:solidFill>
                  <a:latin typeface="Roboto"/>
                  <a:ea typeface="Roboto"/>
                  <a:cs typeface="Roboto"/>
                  <a:sym typeface="Roboto"/>
                </a:rPr>
                <a:t>programación</a:t>
              </a: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utilizando Google Colab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" name="Google Shape;177;p18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Programación básica en Python</a:t>
              </a:r>
              <a:endPara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sintaxis básica</a:t>
              </a:r>
              <a:endPara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condicionales</a:t>
              </a:r>
              <a:endPara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bucles </a:t>
              </a:r>
              <a:endPara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Roboto"/>
                <a:buChar char="○"/>
              </a:pPr>
              <a:r>
                <a:rPr lang="en" sz="9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etc.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fmla="val 50000" name="adj"/>
              </a:avLst>
            </a:pr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fmla="val 16226349" name="adj1"/>
                <a:gd fmla="val 21522609" name="adj2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2</a:t>
              </a:r>
              <a:r>
                <a:rPr lang="en" sz="18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5%</a:t>
              </a:r>
              <a:endPara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182" name="Google Shape;182;p18"/>
            <p:cNvCxnSpPr/>
            <p:nvPr/>
          </p:nvCxnSpPr>
          <p:spPr>
            <a:xfrm>
              <a:off x="5209891" y="2585784"/>
              <a:ext cx="0" cy="4446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>
            <p:ph type="title"/>
          </p:nvPr>
        </p:nvSpPr>
        <p:spPr>
          <a:xfrm>
            <a:off x="246150" y="764575"/>
            <a:ext cx="8520600" cy="3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en" sz="1600"/>
              <a:t>Clasificación automática de tickets</a:t>
            </a:r>
            <a:r>
              <a:rPr lang="en" sz="1600"/>
              <a:t> recibidos por HelpDesk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/>
              <a:t>Restricción</a:t>
            </a:r>
            <a:r>
              <a:rPr lang="en" sz="1600"/>
              <a:t>: Se descartó porque los datos de la compañía son confidenciales y no deben extraerse ni cargarse a Google Colab.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/>
              <a:t>Avance</a:t>
            </a:r>
            <a:r>
              <a:rPr lang="en" sz="1600"/>
              <a:t>: Tutor recomendó un ejemplo de Kaggle</a:t>
            </a:r>
            <a:endParaRPr sz="1600"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https://www.kaggle.com/aniketg11/support-tickets-classification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/>
              <a:t>Siguientes pasos</a:t>
            </a:r>
            <a:r>
              <a:rPr lang="en" sz="1600"/>
              <a:t>: Se intentará implementar este proyecto en el corto plazo dentro de la red de la compañía.</a:t>
            </a:r>
            <a:endParaRPr sz="16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Predicción del éxito de una campaña de </a:t>
            </a:r>
            <a:r>
              <a:rPr b="1" lang="en" sz="1600"/>
              <a:t>Marketing en Facebook </a:t>
            </a:r>
            <a:r>
              <a:rPr lang="en" sz="1600"/>
              <a:t> </a:t>
            </a:r>
            <a:r>
              <a:rPr b="1" lang="en" sz="1600"/>
              <a:t>(Seleccionado)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/>
              <a:t>Restricción</a:t>
            </a:r>
            <a:r>
              <a:rPr lang="en" sz="1600"/>
              <a:t>: No se encontraron datos reales de Facebook.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/>
              <a:t>Avance</a:t>
            </a:r>
            <a:r>
              <a:rPr lang="en" sz="1600"/>
              <a:t>: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Tutor recomendó datos de Kaggle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https://www.kaggle.com/rakeshrau/social-network-ads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Se revisó el ejercicio a detalle con el mentor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/>
              <a:t>Siguientes pasos</a:t>
            </a:r>
            <a:r>
              <a:rPr lang="en" sz="1600"/>
              <a:t>: Se presentan a continuación.</a:t>
            </a:r>
            <a:endParaRPr sz="1600"/>
          </a:p>
        </p:txBody>
      </p:sp>
      <p:sp>
        <p:nvSpPr>
          <p:cNvPr id="188" name="Google Shape;188;p19"/>
          <p:cNvSpPr txBox="1"/>
          <p:nvPr>
            <p:ph type="title"/>
          </p:nvPr>
        </p:nvSpPr>
        <p:spPr>
          <a:xfrm>
            <a:off x="164225" y="125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Posibles proyectos</a:t>
            </a:r>
            <a:endParaRPr b="1">
              <a:solidFill>
                <a:srgbClr val="E69138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idx="1" type="body"/>
          </p:nvPr>
        </p:nvSpPr>
        <p:spPr>
          <a:xfrm>
            <a:off x="311700" y="1152475"/>
            <a:ext cx="8590200" cy="33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Favorecer las campañas que pueda realizar una comunidad a </a:t>
            </a:r>
            <a:r>
              <a:rPr lang="en" sz="2600"/>
              <a:t>través</a:t>
            </a:r>
            <a:r>
              <a:rPr lang="en" sz="2600"/>
              <a:t> de su </a:t>
            </a:r>
            <a:r>
              <a:rPr lang="en" sz="2600"/>
              <a:t>página de facebook.</a:t>
            </a:r>
            <a:endParaRPr sz="26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/>
              <a:t>¿Cómo? E</a:t>
            </a:r>
            <a:r>
              <a:rPr lang="en" sz="2600"/>
              <a:t>ncontrando que atributos en la configuración de una campaña, </a:t>
            </a:r>
            <a:r>
              <a:rPr lang="en" sz="2600"/>
              <a:t>predicen</a:t>
            </a:r>
            <a:r>
              <a:rPr lang="en" sz="2600"/>
              <a:t> un mejor o mas </a:t>
            </a:r>
            <a:r>
              <a:rPr b="1" lang="en" sz="2600"/>
              <a:t>bajo costo por resultado</a:t>
            </a:r>
            <a:r>
              <a:rPr lang="en" sz="2600"/>
              <a:t> en éxito y asistencia a sus eventos o meetups.</a:t>
            </a:r>
            <a:endParaRPr sz="26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2600"/>
              <a:t>“</a:t>
            </a:r>
            <a:r>
              <a:rPr i="1" lang="en" sz="2600"/>
              <a:t>Datos y </a:t>
            </a:r>
            <a:r>
              <a:rPr i="1" lang="en" sz="2600"/>
              <a:t>problemática</a:t>
            </a:r>
            <a:r>
              <a:rPr i="1" lang="en" sz="2600"/>
              <a:t> para entender”</a:t>
            </a:r>
            <a:endParaRPr i="1" sz="26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194" name="Google Shape;19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Proyecto: Problemática a resolver</a:t>
            </a:r>
            <a:endParaRPr b="1">
              <a:solidFill>
                <a:srgbClr val="E69138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69138"/>
                </a:solidFill>
              </a:rPr>
              <a:t>Contenido</a:t>
            </a:r>
            <a:endParaRPr b="1">
              <a:solidFill>
                <a:srgbClr val="E69138"/>
              </a:solidFill>
            </a:endParaRPr>
          </a:p>
        </p:txBody>
      </p:sp>
      <p:sp>
        <p:nvSpPr>
          <p:cNvPr id="200" name="Google Shape;200;p21"/>
          <p:cNvSpPr/>
          <p:nvPr/>
        </p:nvSpPr>
        <p:spPr>
          <a:xfrm>
            <a:off x="31170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Problema</a:t>
            </a:r>
            <a:endParaRPr b="1" sz="1300"/>
          </a:p>
        </p:txBody>
      </p:sp>
      <p:sp>
        <p:nvSpPr>
          <p:cNvPr id="201" name="Google Shape;201;p21"/>
          <p:cNvSpPr/>
          <p:nvPr/>
        </p:nvSpPr>
        <p:spPr>
          <a:xfrm>
            <a:off x="2035225" y="2168025"/>
            <a:ext cx="1564500" cy="1515900"/>
          </a:xfrm>
          <a:prstGeom prst="ellipse">
            <a:avLst/>
          </a:prstGeom>
          <a:solidFill>
            <a:srgbClr val="FF9900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</a:rPr>
              <a:t>Solución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202" name="Google Shape;202;p21"/>
          <p:cNvSpPr/>
          <p:nvPr/>
        </p:nvSpPr>
        <p:spPr>
          <a:xfrm>
            <a:off x="3758750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¿Dónde estamos?</a:t>
            </a:r>
            <a:endParaRPr b="1" sz="1300"/>
          </a:p>
        </p:txBody>
      </p:sp>
      <p:sp>
        <p:nvSpPr>
          <p:cNvPr id="203" name="Google Shape;203;p21"/>
          <p:cNvSpPr/>
          <p:nvPr/>
        </p:nvSpPr>
        <p:spPr>
          <a:xfrm>
            <a:off x="5482275" y="2122125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Siguientes pasos</a:t>
            </a:r>
            <a:endParaRPr b="1" sz="1300"/>
          </a:p>
        </p:txBody>
      </p:sp>
      <p:sp>
        <p:nvSpPr>
          <p:cNvPr id="204" name="Google Shape;204;p21"/>
          <p:cNvSpPr/>
          <p:nvPr/>
        </p:nvSpPr>
        <p:spPr>
          <a:xfrm>
            <a:off x="7205800" y="2053300"/>
            <a:ext cx="1564500" cy="15159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¿Qué aprendimos?</a:t>
            </a:r>
            <a:endParaRPr b="1"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